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97" r:id="rId2"/>
    <p:sldId id="336" r:id="rId3"/>
    <p:sldId id="343" r:id="rId4"/>
    <p:sldId id="344" r:id="rId5"/>
    <p:sldId id="350" r:id="rId6"/>
    <p:sldId id="345" r:id="rId7"/>
    <p:sldId id="348" r:id="rId8"/>
    <p:sldId id="352" r:id="rId9"/>
    <p:sldId id="347" r:id="rId10"/>
    <p:sldId id="351" r:id="rId11"/>
    <p:sldId id="349" r:id="rId12"/>
    <p:sldId id="354" r:id="rId13"/>
    <p:sldId id="34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2" autoAdjust="0"/>
    <p:restoredTop sz="84053" autoAdjust="0"/>
  </p:normalViewPr>
  <p:slideViewPr>
    <p:cSldViewPr snapToGrid="0" snapToObjects="1">
      <p:cViewPr varScale="1">
        <p:scale>
          <a:sx n="99" d="100"/>
          <a:sy n="99" d="100"/>
        </p:scale>
        <p:origin x="194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6278-1D88-4783-81BF-DD18DE9402D7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7D791-B7B1-4F46-A14F-96C9CBFE6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7D791-B7B1-4F46-A14F-96C9CBFE64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35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7D791-B7B1-4F46-A14F-96C9CBFE64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89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288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3600" dirty="0"/>
              <a:t>第二课 </a:t>
            </a:r>
            <a:r>
              <a:rPr lang="en-US" altLang="zh-CN" sz="3600" dirty="0"/>
              <a:t>· </a:t>
            </a:r>
            <a:r>
              <a:rPr lang="zh-CN" altLang="en-US" sz="3600" dirty="0"/>
              <a:t>启示的福音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D97C7-CC1F-4E27-A9BF-749B09273A1E}"/>
              </a:ext>
            </a:extLst>
          </p:cNvPr>
          <p:cNvSpPr txBox="1"/>
          <p:nvPr/>
        </p:nvSpPr>
        <p:spPr>
          <a:xfrm>
            <a:off x="0" y="727234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luxi sans"/>
              </a:rPr>
              <a:t>经文：约翰福音</a:t>
            </a:r>
            <a:r>
              <a:rPr lang="en-US" altLang="zh-CN" sz="4000" b="1" dirty="0">
                <a:latin typeface="luxi sans"/>
              </a:rPr>
              <a:t>1:1</a:t>
            </a:r>
            <a:r>
              <a:rPr lang="zh-CN" altLang="en-US" sz="4000" b="1" dirty="0" smtClean="0">
                <a:latin typeface="luxi sans"/>
              </a:rPr>
              <a:t>～</a:t>
            </a:r>
            <a:r>
              <a:rPr lang="en-US" altLang="zh-CN" sz="4000" b="1" dirty="0" smtClean="0">
                <a:latin typeface="luxi sans"/>
              </a:rPr>
              <a:t>8</a:t>
            </a:r>
          </a:p>
          <a:p>
            <a:r>
              <a:rPr lang="en-US" altLang="zh-CN" sz="4000" b="1" dirty="0" smtClean="0">
                <a:latin typeface="luxi sans"/>
              </a:rPr>
              <a:t>1</a:t>
            </a:r>
            <a:r>
              <a:rPr lang="zh-CN" altLang="en-US" sz="4000" b="1" dirty="0">
                <a:latin typeface="luxi sans"/>
              </a:rPr>
              <a:t>太初有道，道与神同在，道就是神。</a:t>
            </a:r>
            <a:r>
              <a:rPr lang="en-US" altLang="zh-CN" sz="4000" b="1" dirty="0">
                <a:latin typeface="luxi sans"/>
              </a:rPr>
              <a:t>2</a:t>
            </a:r>
            <a:r>
              <a:rPr lang="zh-CN" altLang="en-US" sz="4000" b="1" dirty="0">
                <a:latin typeface="luxi sans"/>
              </a:rPr>
              <a:t>这道太初与神同在。 </a:t>
            </a:r>
            <a:r>
              <a:rPr lang="en-US" altLang="zh-CN" sz="4000" b="1" dirty="0">
                <a:latin typeface="luxi sans"/>
              </a:rPr>
              <a:t>3</a:t>
            </a:r>
            <a:r>
              <a:rPr lang="zh-CN" altLang="en-US" sz="4000" b="1" dirty="0">
                <a:latin typeface="luxi sans"/>
              </a:rPr>
              <a:t>万物是借着他造的；凡被造的，没有一样不是借着他造的。 </a:t>
            </a:r>
            <a:r>
              <a:rPr lang="en-US" altLang="zh-CN" sz="4000" b="1" dirty="0">
                <a:latin typeface="luxi sans"/>
              </a:rPr>
              <a:t>4</a:t>
            </a:r>
            <a:r>
              <a:rPr lang="zh-CN" altLang="en-US" sz="4000" b="1" dirty="0">
                <a:latin typeface="luxi sans"/>
              </a:rPr>
              <a:t>生命在他里头，这生命就是人的光。</a:t>
            </a:r>
            <a:r>
              <a:rPr lang="en-US" altLang="zh-CN" sz="4000" b="1" dirty="0">
                <a:latin typeface="luxi sans"/>
              </a:rPr>
              <a:t>5</a:t>
            </a:r>
            <a:r>
              <a:rPr lang="zh-CN" altLang="en-US" sz="4000" b="1" dirty="0">
                <a:latin typeface="luxi sans"/>
              </a:rPr>
              <a:t>光照在黑暗里，黑暗却不接受光。</a:t>
            </a:r>
            <a:r>
              <a:rPr lang="en-US" altLang="zh-CN" sz="4000" b="1" dirty="0">
                <a:latin typeface="luxi sans"/>
              </a:rPr>
              <a:t>6</a:t>
            </a:r>
            <a:r>
              <a:rPr lang="zh-CN" altLang="en-US" sz="4000" b="1" dirty="0">
                <a:latin typeface="luxi sans"/>
              </a:rPr>
              <a:t>有一个人，是从神那里差来的，名叫约翰。</a:t>
            </a:r>
            <a:r>
              <a:rPr lang="en-US" altLang="zh-CN" sz="4000" b="1" dirty="0">
                <a:latin typeface="luxi sans"/>
              </a:rPr>
              <a:t>7</a:t>
            </a:r>
            <a:r>
              <a:rPr lang="zh-CN" altLang="en-US" sz="4000" b="1" dirty="0">
                <a:latin typeface="luxi sans"/>
              </a:rPr>
              <a:t>这人来，为要作见证，就是为光作见证，叫众人因他可以信。</a:t>
            </a:r>
            <a:r>
              <a:rPr lang="en-US" altLang="zh-CN" sz="4000" b="1" dirty="0">
                <a:latin typeface="luxi sans"/>
              </a:rPr>
              <a:t>8</a:t>
            </a:r>
            <a:r>
              <a:rPr lang="zh-CN" altLang="en-US" sz="4000" b="1" dirty="0">
                <a:latin typeface="luxi sans"/>
              </a:rPr>
              <a:t>他不是那光，乃是要为光作见证。</a:t>
            </a:r>
            <a:endParaRPr lang="en-US" altLang="zh-CN" sz="4000" b="1" dirty="0">
              <a:latin typeface="luxi sans"/>
            </a:endParaRPr>
          </a:p>
        </p:txBody>
      </p:sp>
    </p:spTree>
    <p:extLst>
      <p:ext uri="{BB962C8B-B14F-4D97-AF65-F5344CB8AC3E}">
        <p14:creationId xmlns:p14="http://schemas.microsoft.com/office/powerpoint/2010/main" val="292840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201"/>
            <a:ext cx="906672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zh-CN" altLang="en-US" sz="3600" dirty="0" smtClean="0">
                <a:solidFill>
                  <a:srgbClr val="00B0F0"/>
                </a:solidFill>
              </a:rPr>
              <a:t>所</a:t>
            </a:r>
            <a:r>
              <a:rPr lang="zh-CN" altLang="en-US" sz="3600" dirty="0">
                <a:solidFill>
                  <a:srgbClr val="00B0F0"/>
                </a:solidFill>
              </a:rPr>
              <a:t>谓的「启示」，即人不可能知道有关神奥秘的事，他却让人知道了。既然神以他的主权和自由愿意让人知道，向人「启示」他自己，人就可以认识神</a:t>
            </a:r>
            <a:r>
              <a:rPr lang="zh-CN" altLang="en-US" sz="3600" dirty="0" smtClean="0">
                <a:solidFill>
                  <a:srgbClr val="00B0F0"/>
                </a:solidFill>
              </a:rPr>
              <a:t>。</a:t>
            </a:r>
            <a:endParaRPr lang="en-US" altLang="zh-CN" sz="3600" dirty="0" smtClean="0">
              <a:solidFill>
                <a:srgbClr val="00B0F0"/>
              </a:solidFill>
            </a:endParaRPr>
          </a:p>
          <a:p>
            <a:pPr marL="514350" indent="-514350">
              <a:buAutoNum type="alphaLcPeriod"/>
            </a:pPr>
            <a:r>
              <a:rPr lang="zh-CN" altLang="en-US" sz="3600" dirty="0" smtClean="0">
                <a:solidFill>
                  <a:srgbClr val="00B0F0"/>
                </a:solidFill>
              </a:rPr>
              <a:t>从</a:t>
            </a:r>
            <a:r>
              <a:rPr lang="zh-CN" altLang="en-US" sz="3600" dirty="0">
                <a:solidFill>
                  <a:srgbClr val="00B0F0"/>
                </a:solidFill>
              </a:rPr>
              <a:t>方法论上来说，若我要认识狗，我不能透过研究猫来认识狗；我要了解电脑，我不能透过研究手机来认识电脑；同样的，我不能在神以外去认识神，耶稣基督是神，所以藉着耶稣基督我们就可以认识神，正如初期教会的名言：“</a:t>
            </a:r>
            <a:r>
              <a:rPr lang="en-US" altLang="zh-CN" sz="3600" dirty="0">
                <a:solidFill>
                  <a:srgbClr val="00B0F0"/>
                </a:solidFill>
              </a:rPr>
              <a:t>only by God is God known”</a:t>
            </a:r>
            <a:r>
              <a:rPr lang="zh-CN" altLang="en-US" sz="3600" dirty="0">
                <a:solidFill>
                  <a:srgbClr val="00B0F0"/>
                </a:solidFill>
              </a:rPr>
              <a:t>（惟有透过神才能真正认识神）。</a:t>
            </a:r>
            <a:endParaRPr lang="en-US" altLang="zh-CN" sz="36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49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EB9-90FF-4201-64EB-7390E79A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问题讨论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46975"/>
            <a:ext cx="9066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5. </a:t>
            </a:r>
            <a:r>
              <a:rPr lang="zh-CN" altLang="en-US" sz="4000" dirty="0" smtClean="0"/>
              <a:t>请讨论，你认为耶稣在世所行的哪些事迹，可以显明他就是我们所需要的神？</a:t>
            </a:r>
            <a:endParaRPr lang="en-US" altLang="zh-CN" sz="4000" dirty="0" smtClean="0"/>
          </a:p>
        </p:txBody>
      </p:sp>
    </p:spTree>
    <p:extLst>
      <p:ext uri="{BB962C8B-B14F-4D97-AF65-F5344CB8AC3E}">
        <p14:creationId xmlns:p14="http://schemas.microsoft.com/office/powerpoint/2010/main" val="1782291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201"/>
            <a:ext cx="906672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zh-CN" altLang="en-US" sz="4000" dirty="0">
                <a:solidFill>
                  <a:srgbClr val="00B0F0"/>
                </a:solidFill>
              </a:rPr>
              <a:t>他斥责风浪，使风浪平息，意即自然界都听命于他，显明他是一位在自然界之上的主。</a:t>
            </a:r>
            <a:endParaRPr lang="en-US" altLang="zh-CN" sz="4000" dirty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4000" dirty="0">
                <a:solidFill>
                  <a:srgbClr val="00B0F0"/>
                </a:solidFill>
              </a:rPr>
              <a:t>他能叫死人复活，自己也从死人中复活，显明他是掌管生命，超越死亡的主。</a:t>
            </a:r>
            <a:endParaRPr lang="en-US" altLang="zh-CN" sz="4000" dirty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4000" dirty="0">
                <a:solidFill>
                  <a:srgbClr val="00B0F0"/>
                </a:solidFill>
              </a:rPr>
              <a:t>他具权柄赦罪，显明他是一位具有审判大权的主。</a:t>
            </a:r>
            <a:r>
              <a:rPr lang="en-US" altLang="zh-CN" sz="4000" dirty="0">
                <a:solidFill>
                  <a:srgbClr val="00B0F0"/>
                </a:solidFill>
              </a:rPr>
              <a:t>…</a:t>
            </a:r>
            <a:endParaRPr lang="en-US" sz="4000" dirty="0">
              <a:solidFill>
                <a:srgbClr val="00B0F0"/>
              </a:solidFill>
            </a:endParaRPr>
          </a:p>
          <a:p>
            <a:endParaRPr lang="en-US" altLang="zh-CN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186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EB9-90FF-4201-64EB-7390E79A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结论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0834" y="746975"/>
            <a:ext cx="90731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人类已经迷失在黑暗的大森林里，除非光，无人能走出这黑森林，耶稣基督就是永恒之光，来光照人类，指引人类，使人可以真正认识神，走上回归之路</a:t>
            </a:r>
            <a:r>
              <a:rPr lang="zh-CN" altLang="en-US" sz="4000" dirty="0" smtClean="0"/>
              <a:t>。</a:t>
            </a:r>
            <a:endParaRPr lang="en-US" altLang="zh-CN" sz="4000" dirty="0" smtClean="0"/>
          </a:p>
        </p:txBody>
      </p:sp>
    </p:spTree>
    <p:extLst>
      <p:ext uri="{BB962C8B-B14F-4D97-AF65-F5344CB8AC3E}">
        <p14:creationId xmlns:p14="http://schemas.microsoft.com/office/powerpoint/2010/main" val="399492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028"/>
            <a:ext cx="91440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zh-CN" altLang="en-US" b="1" dirty="0">
                <a:latin typeface="luxi sans"/>
              </a:rPr>
              <a:t>经文：约翰福音</a:t>
            </a:r>
            <a:r>
              <a:rPr lang="en-US" altLang="zh-CN" b="1" dirty="0" smtClean="0">
                <a:latin typeface="luxi sans"/>
              </a:rPr>
              <a:t>1:9</a:t>
            </a:r>
            <a:r>
              <a:rPr lang="zh-CN" altLang="en-US" b="1" dirty="0" smtClean="0">
                <a:latin typeface="luxi sans"/>
              </a:rPr>
              <a:t>～</a:t>
            </a:r>
            <a:r>
              <a:rPr lang="en-US" altLang="zh-CN" b="1" dirty="0" smtClean="0">
                <a:latin typeface="luxi sans"/>
              </a:rPr>
              <a:t>14</a:t>
            </a:r>
            <a:endParaRPr lang="en-US" altLang="zh-CN" b="1" dirty="0">
              <a:latin typeface="luxi san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D97C7-CC1F-4E27-A9BF-749B09273A1E}"/>
              </a:ext>
            </a:extLst>
          </p:cNvPr>
          <p:cNvSpPr txBox="1"/>
          <p:nvPr/>
        </p:nvSpPr>
        <p:spPr>
          <a:xfrm>
            <a:off x="0" y="115178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/>
              <a:t>9</a:t>
            </a:r>
            <a:r>
              <a:rPr lang="zh-CN" altLang="en-US" sz="3600" b="1" dirty="0"/>
              <a:t>那光是真光，照亮一切生在世上的人。</a:t>
            </a:r>
            <a:r>
              <a:rPr lang="en-US" altLang="zh-CN" sz="3600" b="1" dirty="0"/>
              <a:t>10</a:t>
            </a:r>
            <a:r>
              <a:rPr lang="zh-CN" altLang="en-US" sz="3600" b="1" dirty="0"/>
              <a:t>他在世界，世界也是借着他造的，世界却不认识他。</a:t>
            </a:r>
            <a:r>
              <a:rPr lang="en-US" altLang="zh-CN" sz="3600" b="1" dirty="0"/>
              <a:t>11</a:t>
            </a:r>
            <a:r>
              <a:rPr lang="zh-CN" altLang="en-US" sz="3600" b="1" dirty="0"/>
              <a:t>他到自己的地方来，自己的人倒不接待他。</a:t>
            </a:r>
            <a:r>
              <a:rPr lang="en-US" altLang="zh-CN" sz="3600" b="1" dirty="0"/>
              <a:t>12</a:t>
            </a:r>
            <a:r>
              <a:rPr lang="zh-CN" altLang="en-US" sz="3600" b="1" dirty="0"/>
              <a:t>凡接待他的，就是信他名的人，他就赐他们权柄，作神的儿女。</a:t>
            </a:r>
            <a:r>
              <a:rPr lang="en-US" altLang="zh-CN" sz="3600" b="1" dirty="0"/>
              <a:t>13</a:t>
            </a:r>
            <a:r>
              <a:rPr lang="zh-CN" altLang="en-US" sz="3600" b="1" dirty="0"/>
              <a:t>这等人不是从血气生的，不是从情欲生的，也不是从人意生的，乃是从神生的。</a:t>
            </a:r>
            <a:r>
              <a:rPr lang="en-US" altLang="zh-CN" sz="3600" b="1" dirty="0"/>
              <a:t>14</a:t>
            </a:r>
            <a:r>
              <a:rPr lang="zh-CN" altLang="en-US" sz="3600" b="1" dirty="0"/>
              <a:t>道成了肉身，住在我们中间，充充满满的有恩典，有真理。我们也见过他的荣光，正是父独生子的荣光。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2365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60B-FCE3-C6AC-23BB-C9E92034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3398-6978-97E9-F91C-06C4F17B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luxi sans"/>
              </a:rPr>
              <a:t>经文：约翰福音</a:t>
            </a:r>
            <a:r>
              <a:rPr lang="en-US" altLang="zh-CN" b="1" dirty="0" smtClean="0">
                <a:latin typeface="luxi sans"/>
              </a:rPr>
              <a:t>1:15</a:t>
            </a:r>
            <a:r>
              <a:rPr lang="zh-CN" altLang="en-US" b="1" dirty="0" smtClean="0">
                <a:latin typeface="luxi sans"/>
              </a:rPr>
              <a:t>～</a:t>
            </a:r>
            <a:r>
              <a:rPr lang="en-US" altLang="zh-CN" b="1" dirty="0">
                <a:latin typeface="luxi sans"/>
              </a:rPr>
              <a:t>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C2762C-4284-D353-749D-B1771481FC61}"/>
              </a:ext>
            </a:extLst>
          </p:cNvPr>
          <p:cNvSpPr txBox="1"/>
          <p:nvPr/>
        </p:nvSpPr>
        <p:spPr>
          <a:xfrm>
            <a:off x="0" y="696686"/>
            <a:ext cx="903224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dirty="0"/>
              <a:t>15</a:t>
            </a:r>
            <a:r>
              <a:rPr lang="zh-CN" altLang="en-US" sz="3600" b="1" dirty="0"/>
              <a:t>约翰为他作见证，“喊着说：”这就是我曾说：那在我以后来的，反成了在我以前的。因他本来在我以前。</a:t>
            </a:r>
            <a:r>
              <a:rPr lang="en-US" altLang="zh-CN" sz="3600" b="1" dirty="0"/>
              <a:t>16</a:t>
            </a:r>
            <a:r>
              <a:rPr lang="zh-CN" altLang="en-US" sz="3600" b="1" dirty="0"/>
              <a:t>从他丰满的恩典里，我们都领受了，而且恩上加恩。</a:t>
            </a:r>
            <a:r>
              <a:rPr lang="en-US" altLang="zh-CN" sz="3600" b="1" dirty="0"/>
              <a:t>17</a:t>
            </a:r>
            <a:r>
              <a:rPr lang="zh-CN" altLang="en-US" sz="3600" b="1" dirty="0"/>
              <a:t>律法本是借着摩西传的，恩典和真理都是由耶稣基督来的。</a:t>
            </a:r>
            <a:r>
              <a:rPr lang="en-US" altLang="zh-CN" sz="3600" b="1" dirty="0"/>
              <a:t>18</a:t>
            </a:r>
            <a:r>
              <a:rPr lang="zh-CN" altLang="en-US" sz="3600" b="1" dirty="0"/>
              <a:t>从来没有人看见神，只有在父怀里的独生子将他表明出来。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00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5E4A3-CAF4-A9C8-CB1F-98C67BC45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A36BA-6113-B527-2B53-BA4F4FA20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问题讨论</a:t>
            </a:r>
            <a:endParaRPr lang="zh-CN" alt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EEF9B5-B6C9-0ABA-791F-A0E1C5FD8184}"/>
              </a:ext>
            </a:extLst>
          </p:cNvPr>
          <p:cNvSpPr txBox="1"/>
          <p:nvPr/>
        </p:nvSpPr>
        <p:spPr>
          <a:xfrm>
            <a:off x="0" y="696686"/>
            <a:ext cx="903224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dirty="0" smtClean="0"/>
              <a:t>有</a:t>
            </a:r>
            <a:r>
              <a:rPr lang="zh-CN" altLang="en-US" sz="3600" dirty="0"/>
              <a:t>人说，在耶稣降世以先，世上已经有许多伟大的宗教，包括犹太教、印度教、佛教等，又何必多一个基督教呢？基督教与其他宗教又有何不同？为什么我一定要信基督教的福音</a:t>
            </a:r>
            <a:r>
              <a:rPr lang="zh-CN" altLang="en-US" sz="3600" dirty="0" smtClean="0"/>
              <a:t>？</a:t>
            </a:r>
            <a:endParaRPr lang="en-US" altLang="zh-CN" sz="3600" dirty="0" smtClean="0"/>
          </a:p>
          <a:p>
            <a:pPr marL="742950" indent="-742950">
              <a:buAutoNum type="arabicPeriod"/>
            </a:pPr>
            <a:r>
              <a:rPr lang="zh-CN" altLang="en-US" sz="3600" dirty="0" smtClean="0"/>
              <a:t>若</a:t>
            </a:r>
            <a:r>
              <a:rPr lang="zh-CN" altLang="en-US" sz="3600" dirty="0"/>
              <a:t>有人说所有宗教都是一样的。你赞同吗？请问所有正统宗教中，有哪些看法或信念是一样的</a:t>
            </a:r>
            <a:r>
              <a:rPr lang="zh-CN" altLang="en-US" sz="3600" dirty="0" smtClean="0"/>
              <a:t>？</a:t>
            </a:r>
            <a:endParaRPr lang="en-US" altLang="zh-CN" sz="3600" dirty="0" smtClean="0"/>
          </a:p>
          <a:p>
            <a:endParaRPr lang="en-US" altLang="zh-CN" sz="3600" dirty="0"/>
          </a:p>
          <a:p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16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5E4A3-CAF4-A9C8-CB1F-98C67BC45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EEF9B5-B6C9-0ABA-791F-A0E1C5FD8184}"/>
              </a:ext>
            </a:extLst>
          </p:cNvPr>
          <p:cNvSpPr txBox="1"/>
          <p:nvPr/>
        </p:nvSpPr>
        <p:spPr>
          <a:xfrm>
            <a:off x="0" y="213728"/>
            <a:ext cx="9144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lphaLcPeriod"/>
            </a:pPr>
            <a:r>
              <a:rPr lang="zh-CN" altLang="en-US" sz="4000" dirty="0" smtClean="0">
                <a:solidFill>
                  <a:srgbClr val="00B0F0"/>
                </a:solidFill>
              </a:rPr>
              <a:t>都</a:t>
            </a:r>
            <a:r>
              <a:rPr lang="zh-CN" altLang="en-US" sz="4000" dirty="0">
                <a:solidFill>
                  <a:srgbClr val="00B0F0"/>
                </a:solidFill>
              </a:rPr>
              <a:t>承认人类是有罪的，有者称它为「无明」、有者称之为「陷溺」</a:t>
            </a:r>
            <a:r>
              <a:rPr lang="en-US" altLang="zh-CN" sz="4000" dirty="0" smtClean="0">
                <a:solidFill>
                  <a:srgbClr val="00B0F0"/>
                </a:solidFill>
              </a:rPr>
              <a:t>……</a:t>
            </a:r>
          </a:p>
          <a:p>
            <a:pPr marL="742950" indent="-742950">
              <a:buAutoNum type="alphaLcPeriod"/>
            </a:pPr>
            <a:r>
              <a:rPr lang="zh-CN" altLang="en-US" sz="4000" dirty="0" smtClean="0">
                <a:solidFill>
                  <a:srgbClr val="00B0F0"/>
                </a:solidFill>
              </a:rPr>
              <a:t>都</a:t>
            </a:r>
            <a:r>
              <a:rPr lang="zh-CN" altLang="en-US" sz="4000" dirty="0">
                <a:solidFill>
                  <a:srgbClr val="00B0F0"/>
                </a:solidFill>
              </a:rPr>
              <a:t>相信有一条从罪中得释放的路，练功修行，吃斋行善</a:t>
            </a:r>
            <a:r>
              <a:rPr lang="en-US" altLang="zh-CN" sz="4000" dirty="0" smtClean="0">
                <a:solidFill>
                  <a:srgbClr val="00B0F0"/>
                </a:solidFill>
              </a:rPr>
              <a:t>……</a:t>
            </a:r>
          </a:p>
          <a:p>
            <a:pPr marL="742950" indent="-742950">
              <a:buAutoNum type="alphaLcPeriod"/>
            </a:pPr>
            <a:r>
              <a:rPr lang="zh-CN" altLang="en-US" sz="4000" dirty="0" smtClean="0">
                <a:solidFill>
                  <a:srgbClr val="00B0F0"/>
                </a:solidFill>
              </a:rPr>
              <a:t>都</a:t>
            </a:r>
            <a:r>
              <a:rPr lang="zh-CN" altLang="en-US" sz="4000" dirty="0">
                <a:solidFill>
                  <a:srgbClr val="00B0F0"/>
                </a:solidFill>
              </a:rPr>
              <a:t>相信死后还有生命的延续，或具有永恒的观念</a:t>
            </a:r>
            <a:r>
              <a:rPr lang="zh-CN" altLang="en-US" sz="4000" dirty="0" smtClean="0">
                <a:solidFill>
                  <a:srgbClr val="00B0F0"/>
                </a:solidFill>
              </a:rPr>
              <a:t>。</a:t>
            </a:r>
            <a:endParaRPr lang="en-US" altLang="zh-CN" sz="4000" dirty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4000" dirty="0" smtClean="0">
                <a:solidFill>
                  <a:srgbClr val="00B0F0"/>
                </a:solidFill>
              </a:rPr>
              <a:t>都</a:t>
            </a:r>
            <a:r>
              <a:rPr lang="zh-CN" altLang="en-US" sz="4000" dirty="0">
                <a:solidFill>
                  <a:srgbClr val="00B0F0"/>
                </a:solidFill>
              </a:rPr>
              <a:t>承认道德的价值性，行善是好的</a:t>
            </a:r>
            <a:r>
              <a:rPr lang="zh-CN" altLang="en-US" sz="4000" dirty="0" smtClean="0">
                <a:solidFill>
                  <a:srgbClr val="00B0F0"/>
                </a:solidFill>
              </a:rPr>
              <a:t>。</a:t>
            </a:r>
            <a:endParaRPr lang="en-US" altLang="zh-CN" sz="4000" dirty="0" smtClean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4000" dirty="0" smtClean="0">
                <a:solidFill>
                  <a:srgbClr val="00B0F0"/>
                </a:solidFill>
              </a:rPr>
              <a:t>都</a:t>
            </a:r>
            <a:r>
              <a:rPr lang="zh-CN" altLang="en-US" sz="4000" dirty="0">
                <a:solidFill>
                  <a:srgbClr val="00B0F0"/>
                </a:solidFill>
              </a:rPr>
              <a:t>相信有超自然的力量或位格的存在，不论你如何称呼他</a:t>
            </a:r>
            <a:r>
              <a:rPr lang="en-US" altLang="zh-CN" sz="4000" dirty="0">
                <a:solidFill>
                  <a:srgbClr val="00B0F0"/>
                </a:solidFill>
              </a:rPr>
              <a:t>—</a:t>
            </a:r>
            <a:r>
              <a:rPr lang="zh-CN" altLang="en-US" sz="4000" dirty="0">
                <a:solidFill>
                  <a:srgbClr val="00B0F0"/>
                </a:solidFill>
              </a:rPr>
              <a:t>「道」、「天」、「神」、「</a:t>
            </a:r>
            <a:r>
              <a:rPr lang="en-US" sz="4000" dirty="0">
                <a:solidFill>
                  <a:srgbClr val="00B0F0"/>
                </a:solidFill>
              </a:rPr>
              <a:t>Allah</a:t>
            </a:r>
            <a:r>
              <a:rPr lang="en-US" sz="4000" dirty="0" smtClean="0">
                <a:solidFill>
                  <a:srgbClr val="00B0F0"/>
                </a:solidFill>
              </a:rPr>
              <a:t>」……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69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EB9-90FF-4201-64EB-7390E79A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问题讨论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46975"/>
            <a:ext cx="90667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2. </a:t>
            </a:r>
            <a:r>
              <a:rPr lang="zh-CN" altLang="en-US" sz="4000" dirty="0" smtClean="0"/>
              <a:t>从</a:t>
            </a:r>
            <a:r>
              <a:rPr lang="en-US" altLang="zh-CN" sz="4000" dirty="0"/>
              <a:t>V1</a:t>
            </a:r>
            <a:r>
              <a:rPr lang="zh-CN" altLang="en-US" sz="4000" dirty="0"/>
              <a:t>～</a:t>
            </a:r>
            <a:r>
              <a:rPr lang="en-US" altLang="zh-CN" sz="4000" dirty="0"/>
              <a:t>4</a:t>
            </a:r>
            <a:r>
              <a:rPr lang="zh-CN" altLang="en-US" sz="4000" dirty="0"/>
              <a:t>和</a:t>
            </a:r>
            <a:r>
              <a:rPr lang="en-US" altLang="zh-CN" sz="4000" dirty="0"/>
              <a:t>V14</a:t>
            </a:r>
            <a:r>
              <a:rPr lang="zh-CN" altLang="en-US" sz="4000" dirty="0"/>
              <a:t>，你对基督教的道观或神观有怎样的认识</a:t>
            </a:r>
            <a:r>
              <a:rPr lang="zh-CN" altLang="en-US" sz="4000" dirty="0" smtClean="0"/>
              <a:t>？</a:t>
            </a:r>
            <a:r>
              <a:rPr lang="en-US" altLang="zh-CN" sz="4000" b="1" dirty="0">
                <a:solidFill>
                  <a:srgbClr val="00B0F0"/>
                </a:solidFill>
                <a:latin typeface="luxi sans"/>
              </a:rPr>
              <a:t> 1</a:t>
            </a:r>
            <a:r>
              <a:rPr lang="zh-CN" altLang="en-US" sz="4000" b="1" dirty="0">
                <a:solidFill>
                  <a:srgbClr val="00B0F0"/>
                </a:solidFill>
                <a:latin typeface="luxi sans"/>
              </a:rPr>
              <a:t>太初有道，道与神同在，道就是神。</a:t>
            </a:r>
            <a:r>
              <a:rPr lang="en-US" altLang="zh-CN" sz="4000" b="1" dirty="0">
                <a:solidFill>
                  <a:srgbClr val="00B0F0"/>
                </a:solidFill>
                <a:latin typeface="luxi sans"/>
              </a:rPr>
              <a:t>2</a:t>
            </a:r>
            <a:r>
              <a:rPr lang="zh-CN" altLang="en-US" sz="4000" b="1" dirty="0">
                <a:solidFill>
                  <a:srgbClr val="00B0F0"/>
                </a:solidFill>
                <a:latin typeface="luxi sans"/>
              </a:rPr>
              <a:t>这道太初与神同在。 </a:t>
            </a:r>
            <a:r>
              <a:rPr lang="en-US" altLang="zh-CN" sz="4000" b="1" dirty="0">
                <a:solidFill>
                  <a:srgbClr val="00B0F0"/>
                </a:solidFill>
                <a:latin typeface="luxi sans"/>
              </a:rPr>
              <a:t>3</a:t>
            </a:r>
            <a:r>
              <a:rPr lang="zh-CN" altLang="en-US" sz="4000" b="1" dirty="0">
                <a:solidFill>
                  <a:srgbClr val="00B0F0"/>
                </a:solidFill>
                <a:latin typeface="luxi sans"/>
              </a:rPr>
              <a:t>万物是借着他造的；凡被造的，没有一样不是借着他造的。 </a:t>
            </a:r>
            <a:r>
              <a:rPr lang="en-US" altLang="zh-CN" sz="4000" b="1" dirty="0">
                <a:solidFill>
                  <a:srgbClr val="00B0F0"/>
                </a:solidFill>
                <a:latin typeface="luxi sans"/>
              </a:rPr>
              <a:t>4</a:t>
            </a:r>
            <a:r>
              <a:rPr lang="zh-CN" altLang="en-US" sz="4000" b="1" dirty="0">
                <a:solidFill>
                  <a:srgbClr val="00B0F0"/>
                </a:solidFill>
                <a:latin typeface="luxi sans"/>
              </a:rPr>
              <a:t>生命在他里头，这生命就是人的光</a:t>
            </a:r>
            <a:r>
              <a:rPr lang="zh-CN" altLang="en-US" sz="4000" b="1" dirty="0" smtClean="0">
                <a:solidFill>
                  <a:srgbClr val="00B0F0"/>
                </a:solidFill>
                <a:latin typeface="luxi sans"/>
              </a:rPr>
              <a:t>。</a:t>
            </a:r>
            <a:r>
              <a:rPr lang="en-US" altLang="zh-CN" sz="4000" dirty="0"/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14</a:t>
            </a:r>
            <a:r>
              <a:rPr lang="zh-CN" altLang="en-US" sz="4000" dirty="0">
                <a:solidFill>
                  <a:srgbClr val="FF0000"/>
                </a:solidFill>
              </a:rPr>
              <a:t>道成了肉身，住在我们中间，充充满满的有恩典，有真理。我们也见过他的荣光，正是父独生子的荣光。</a:t>
            </a:r>
            <a:endParaRPr lang="en-US" altLang="zh-CN" sz="4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966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EB9-90FF-4201-64EB-7390E79A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问题讨论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46975"/>
            <a:ext cx="906672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3. VI8a</a:t>
            </a:r>
            <a:r>
              <a:rPr lang="zh-CN" altLang="en-US" sz="4000" dirty="0"/>
              <a:t>「从来没有人看见神</a:t>
            </a:r>
            <a:r>
              <a:rPr lang="en-US" altLang="zh-CN" sz="4000" dirty="0"/>
              <a:t>…</a:t>
            </a:r>
            <a:r>
              <a:rPr lang="zh-CN" altLang="en-US" sz="4000" dirty="0"/>
              <a:t>」意即从来没有人能以自己的途径找到神，包括行善积德、教育哲理、打坐修行等。为什么</a:t>
            </a:r>
            <a:r>
              <a:rPr lang="zh-CN" altLang="en-US" sz="4000" dirty="0" smtClean="0"/>
              <a:t>？</a:t>
            </a:r>
            <a:endParaRPr lang="en-US" altLang="zh-CN" sz="4000" dirty="0" smtClean="0"/>
          </a:p>
          <a:p>
            <a:endParaRPr lang="en-US" altLang="zh-CN" sz="4000" dirty="0" smtClean="0"/>
          </a:p>
        </p:txBody>
      </p:sp>
    </p:spTree>
    <p:extLst>
      <p:ext uri="{BB962C8B-B14F-4D97-AF65-F5344CB8AC3E}">
        <p14:creationId xmlns:p14="http://schemas.microsoft.com/office/powerpoint/2010/main" val="308120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201"/>
            <a:ext cx="906672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zh-CN" altLang="en-US" sz="2800" dirty="0" smtClean="0">
                <a:solidFill>
                  <a:srgbClr val="00B0F0"/>
                </a:solidFill>
              </a:rPr>
              <a:t>神</a:t>
            </a:r>
            <a:r>
              <a:rPr lang="zh-CN" altLang="en-US" sz="2800" dirty="0">
                <a:solidFill>
                  <a:srgbClr val="00B0F0"/>
                </a:solidFill>
              </a:rPr>
              <a:t>是灵，人是无法以物质的眼睛看见他的</a:t>
            </a:r>
            <a:r>
              <a:rPr lang="zh-CN" altLang="en-US" sz="2800" dirty="0" smtClean="0">
                <a:solidFill>
                  <a:srgbClr val="00B0F0"/>
                </a:solidFill>
              </a:rPr>
              <a:t>。</a:t>
            </a:r>
            <a:endParaRPr lang="en-US" altLang="zh-CN" sz="2800" dirty="0" smtClean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2800" dirty="0" smtClean="0">
                <a:solidFill>
                  <a:srgbClr val="00B0F0"/>
                </a:solidFill>
              </a:rPr>
              <a:t>人</a:t>
            </a:r>
            <a:r>
              <a:rPr lang="zh-CN" altLang="en-US" sz="2800" dirty="0">
                <a:solidFill>
                  <a:srgbClr val="00B0F0"/>
                </a:solidFill>
              </a:rPr>
              <a:t>的理性有限，更何况人的理性已被罪恶污染，故无法以有限的理性寻找到无限的神</a:t>
            </a:r>
            <a:r>
              <a:rPr lang="zh-CN" altLang="en-US" sz="2800" dirty="0" smtClean="0">
                <a:solidFill>
                  <a:srgbClr val="00B0F0"/>
                </a:solidFill>
              </a:rPr>
              <a:t>。</a:t>
            </a:r>
            <a:endParaRPr lang="en-US" altLang="zh-CN" sz="2800" dirty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2800" dirty="0" smtClean="0">
                <a:solidFill>
                  <a:srgbClr val="00B0F0"/>
                </a:solidFill>
              </a:rPr>
              <a:t>神</a:t>
            </a:r>
            <a:r>
              <a:rPr lang="zh-CN" altLang="en-US" sz="2800" dirty="0">
                <a:solidFill>
                  <a:srgbClr val="00B0F0"/>
                </a:solidFill>
              </a:rPr>
              <a:t>是至高者，具有绝对的自主性，而人是微小的，人无法以有限的能力来操控神，命令神显灵给人看</a:t>
            </a:r>
            <a:r>
              <a:rPr lang="zh-CN" altLang="en-US" sz="2800" dirty="0" smtClean="0">
                <a:solidFill>
                  <a:srgbClr val="00B0F0"/>
                </a:solidFill>
              </a:rPr>
              <a:t>。</a:t>
            </a:r>
            <a:endParaRPr lang="en-US" altLang="zh-CN" sz="2800" dirty="0" smtClean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2800" dirty="0" smtClean="0">
                <a:solidFill>
                  <a:srgbClr val="00B0F0"/>
                </a:solidFill>
              </a:rPr>
              <a:t>神</a:t>
            </a:r>
            <a:r>
              <a:rPr lang="zh-CN" altLang="en-US" sz="2800" dirty="0">
                <a:solidFill>
                  <a:srgbClr val="00B0F0"/>
                </a:solidFill>
              </a:rPr>
              <a:t>和人具有本质上的差异，这差异不是量上的或程度上的，故人不能以积功德，不断行善使自己累积愈来愈多的善，以致于可以超越自己成为与神平等或同本质的「神」，进而就能见到神。就如：狗与人是本质上的不同，狗无论有多聪明，他仍然是狗，不会聪明到变成人，而能完全了解人</a:t>
            </a:r>
            <a:r>
              <a:rPr lang="zh-CN" altLang="en-US" sz="2800" dirty="0" smtClean="0">
                <a:solidFill>
                  <a:srgbClr val="00B0F0"/>
                </a:solidFill>
              </a:rPr>
              <a:t>。</a:t>
            </a:r>
            <a:endParaRPr lang="en-US" altLang="zh-CN" sz="2800" dirty="0" smtClean="0">
              <a:solidFill>
                <a:srgbClr val="00B0F0"/>
              </a:solidFill>
            </a:endParaRPr>
          </a:p>
          <a:p>
            <a:pPr marL="742950" indent="-742950">
              <a:buAutoNum type="alphaLcPeriod"/>
            </a:pPr>
            <a:r>
              <a:rPr lang="zh-CN" altLang="en-US" sz="2800" dirty="0" smtClean="0">
                <a:solidFill>
                  <a:srgbClr val="00B0F0"/>
                </a:solidFill>
              </a:rPr>
              <a:t>人</a:t>
            </a:r>
            <a:r>
              <a:rPr lang="zh-CN" altLang="en-US" sz="2800" dirty="0">
                <a:solidFill>
                  <a:srgbClr val="00B0F0"/>
                </a:solidFill>
              </a:rPr>
              <a:t>是有罪的，神是圣洁的，故有罪的人无法以自己的善取得神的喜悦。</a:t>
            </a:r>
            <a:endParaRPr lang="en-US" altLang="zh-CN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12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FC9B-477C-252F-722D-03722C87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6EB9-90FF-4201-64EB-7390E79A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问题讨论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46975"/>
            <a:ext cx="90667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4. V18b</a:t>
            </a:r>
            <a:r>
              <a:rPr lang="zh-CN" altLang="en-US" sz="4000" dirty="0" smtClean="0"/>
              <a:t>「</a:t>
            </a:r>
            <a:r>
              <a:rPr lang="en-US" altLang="zh-CN" sz="4000" dirty="0" smtClean="0"/>
              <a:t>……</a:t>
            </a:r>
            <a:r>
              <a:rPr lang="zh-CN" altLang="en-US" sz="4000" dirty="0" smtClean="0"/>
              <a:t>只有在父怀里的独生子将他表明出来」意即惟有藉着道成肉身的耶稣基督，他的独生子（原文可译作「独有的神」或「独生的神」）的启示，人才能真正认识神，为什么？</a:t>
            </a:r>
            <a:endParaRPr lang="en-US" altLang="zh-CN" sz="4000" dirty="0" smtClean="0"/>
          </a:p>
          <a:p>
            <a:endParaRPr lang="en-US" altLang="zh-CN" sz="4000" dirty="0"/>
          </a:p>
        </p:txBody>
      </p:sp>
    </p:spTree>
    <p:extLst>
      <p:ext uri="{BB962C8B-B14F-4D97-AF65-F5344CB8AC3E}">
        <p14:creationId xmlns:p14="http://schemas.microsoft.com/office/powerpoint/2010/main" val="3156891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30282</TotalTime>
  <Words>1698</Words>
  <Application>Microsoft Office PowerPoint</Application>
  <PresentationFormat>On-screen Show (4:3)</PresentationFormat>
  <Paragraphs>37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luxi sans</vt:lpstr>
      <vt:lpstr>宋体</vt:lpstr>
      <vt:lpstr>Arial</vt:lpstr>
      <vt:lpstr>Calibri</vt:lpstr>
      <vt:lpstr>Office Theme</vt:lpstr>
      <vt:lpstr>第二课 · 启示的福音</vt:lpstr>
      <vt:lpstr>经文：约翰福音1:9～14</vt:lpstr>
      <vt:lpstr>经文：约翰福音1:15～18</vt:lpstr>
      <vt:lpstr>问题讨论</vt:lpstr>
      <vt:lpstr>PowerPoint Presentation</vt:lpstr>
      <vt:lpstr>问题讨论</vt:lpstr>
      <vt:lpstr>问题讨论</vt:lpstr>
      <vt:lpstr>PowerPoint Presentation</vt:lpstr>
      <vt:lpstr>问题讨论</vt:lpstr>
      <vt:lpstr>PowerPoint Presentation</vt:lpstr>
      <vt:lpstr>问题讨论</vt:lpstr>
      <vt:lpstr>PowerPoint Presentation</vt:lpstr>
      <vt:lpstr>结论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《诗篇》第132篇结构图表</dc:title>
  <dc:subject/>
  <dc:creator>Deyu Liu</dc:creator>
  <cp:keywords/>
  <dc:description>generated using python-pptx</dc:description>
  <cp:lastModifiedBy>Deyu Liu</cp:lastModifiedBy>
  <cp:revision>405</cp:revision>
  <dcterms:created xsi:type="dcterms:W3CDTF">2013-01-27T09:14:16Z</dcterms:created>
  <dcterms:modified xsi:type="dcterms:W3CDTF">2026-06-13T19:47:39Z</dcterms:modified>
  <cp:category/>
</cp:coreProperties>
</file>